
<file path=[Content_Types].xml><?xml version="1.0" encoding="utf-8"?>
<Types xmlns="http://schemas.openxmlformats.org/package/2006/content-types">
  <Default Extension="fntdata" ContentType="application/x-fontdata"/>
  <Default Extension="glb" ContentType="model/gltf.binary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1" r:id="rId1"/>
  </p:sldMasterIdLst>
  <p:notesMasterIdLst>
    <p:notesMasterId r:id="rId17"/>
  </p:notesMasterIdLst>
  <p:sldIdLst>
    <p:sldId id="256" r:id="rId2"/>
    <p:sldId id="260" r:id="rId3"/>
    <p:sldId id="263" r:id="rId4"/>
    <p:sldId id="289" r:id="rId5"/>
    <p:sldId id="265" r:id="rId6"/>
    <p:sldId id="290" r:id="rId7"/>
    <p:sldId id="291" r:id="rId8"/>
    <p:sldId id="292" r:id="rId9"/>
    <p:sldId id="293" r:id="rId10"/>
    <p:sldId id="294" r:id="rId11"/>
    <p:sldId id="295" r:id="rId12"/>
    <p:sldId id="262" r:id="rId13"/>
    <p:sldId id="266" r:id="rId14"/>
    <p:sldId id="296" r:id="rId15"/>
    <p:sldId id="297" r:id="rId16"/>
  </p:sldIdLst>
  <p:sldSz cx="9144000" cy="5143500" type="screen16x9"/>
  <p:notesSz cx="6858000" cy="9144000"/>
  <p:embeddedFontLst>
    <p:embeddedFont>
      <p:font typeface="Anaheim" panose="020B0604020202020204" charset="0"/>
      <p:regular r:id="rId18"/>
    </p:embeddedFont>
    <p:embeddedFont>
      <p:font typeface="DM Sans" pitchFamily="2" charset="0"/>
      <p:regular r:id="rId19"/>
      <p:bold r:id="rId20"/>
      <p:italic r:id="rId21"/>
      <p:boldItalic r:id="rId22"/>
    </p:embeddedFont>
    <p:embeddedFont>
      <p:font typeface="Montserrat" panose="00000500000000000000" pitchFamily="2" charset="0"/>
      <p:regular r:id="rId23"/>
      <p:bold r:id="rId24"/>
      <p:italic r:id="rId25"/>
      <p:boldItalic r:id="rId26"/>
    </p:embeddedFont>
    <p:embeddedFont>
      <p:font typeface="Nunito Light" pitchFamily="2" charset="0"/>
      <p:regular r:id="rId27"/>
      <p: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45C5CDA-04D9-4E5E-B46A-724B9BBAC841}">
  <a:tblStyle styleId="{745C5CDA-04D9-4E5E-B46A-724B9BBAC84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15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f2be96cb76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f2be96cb76_0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49392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f2be96cb76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f2be96cb76_0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97924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2bcaaf88fdf_1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2bcaaf88fdf_1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2bcaaf88fdf_1_2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2bcaaf88fdf_1_2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2bcaaf88fdf_1_2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2bcaaf88fdf_1_2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50643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2bcaaf88fdf_1_2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2bcaaf88fdf_1_2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609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f2be96cb76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f2be96cb76_0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1f2be96cb76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1f2be96cb76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f2be96cb76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f2be96cb76_0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283165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1f2be96cb76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1f2be96cb76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1f2be96cb76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1f2be96cb76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649226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f2be96cb76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f2be96cb76_0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477424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f2be96cb76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f2be96cb76_0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70011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f2be96cb76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f2be96cb76_0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54436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228575" y="225300"/>
            <a:ext cx="8686800" cy="46929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0" name="Google Shape;10;p2"/>
          <p:cNvSpPr/>
          <p:nvPr/>
        </p:nvSpPr>
        <p:spPr>
          <a:xfrm>
            <a:off x="-25" y="4162500"/>
            <a:ext cx="9144000" cy="981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713225" y="1083400"/>
            <a:ext cx="6649800" cy="161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713225" y="2787750"/>
            <a:ext cx="45288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9"/>
          <p:cNvSpPr/>
          <p:nvPr/>
        </p:nvSpPr>
        <p:spPr>
          <a:xfrm>
            <a:off x="228575" y="225300"/>
            <a:ext cx="8686800" cy="46929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92" name="Google Shape;192;p1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93" name="Google Shape;193;p19"/>
          <p:cNvSpPr txBox="1">
            <a:spLocks noGrp="1"/>
          </p:cNvSpPr>
          <p:nvPr>
            <p:ph type="subTitle" idx="1"/>
          </p:nvPr>
        </p:nvSpPr>
        <p:spPr>
          <a:xfrm>
            <a:off x="4770164" y="1315213"/>
            <a:ext cx="3469800" cy="299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94" name="Google Shape;194;p19"/>
          <p:cNvSpPr txBox="1">
            <a:spLocks noGrp="1"/>
          </p:cNvSpPr>
          <p:nvPr>
            <p:ph type="subTitle" idx="2"/>
          </p:nvPr>
        </p:nvSpPr>
        <p:spPr>
          <a:xfrm>
            <a:off x="904025" y="1315213"/>
            <a:ext cx="3469800" cy="299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grpSp>
        <p:nvGrpSpPr>
          <p:cNvPr id="195" name="Google Shape;195;p19"/>
          <p:cNvGrpSpPr/>
          <p:nvPr/>
        </p:nvGrpSpPr>
        <p:grpSpPr>
          <a:xfrm>
            <a:off x="-155713" y="-329428"/>
            <a:ext cx="8122213" cy="3856763"/>
            <a:chOff x="-155713" y="-329428"/>
            <a:chExt cx="8122213" cy="3856763"/>
          </a:xfrm>
        </p:grpSpPr>
        <p:grpSp>
          <p:nvGrpSpPr>
            <p:cNvPr id="196" name="Google Shape;196;p19"/>
            <p:cNvGrpSpPr/>
            <p:nvPr/>
          </p:nvGrpSpPr>
          <p:grpSpPr>
            <a:xfrm rot="5400000">
              <a:off x="7408212" y="-18790"/>
              <a:ext cx="868927" cy="247650"/>
              <a:chOff x="1962150" y="714375"/>
              <a:chExt cx="4333800" cy="247650"/>
            </a:xfrm>
          </p:grpSpPr>
          <p:cxnSp>
            <p:nvCxnSpPr>
              <p:cNvPr id="197" name="Google Shape;197;p19"/>
              <p:cNvCxnSpPr/>
              <p:nvPr/>
            </p:nvCxnSpPr>
            <p:spPr>
              <a:xfrm>
                <a:off x="1962150" y="714375"/>
                <a:ext cx="42195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8" name="Google Shape;198;p19"/>
              <p:cNvCxnSpPr/>
              <p:nvPr/>
            </p:nvCxnSpPr>
            <p:spPr>
              <a:xfrm>
                <a:off x="2076450" y="796925"/>
                <a:ext cx="42195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9" name="Google Shape;199;p19"/>
              <p:cNvCxnSpPr/>
              <p:nvPr/>
            </p:nvCxnSpPr>
            <p:spPr>
              <a:xfrm>
                <a:off x="1962150" y="879475"/>
                <a:ext cx="42195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0" name="Google Shape;200;p19"/>
              <p:cNvCxnSpPr/>
              <p:nvPr/>
            </p:nvCxnSpPr>
            <p:spPr>
              <a:xfrm>
                <a:off x="2076450" y="962025"/>
                <a:ext cx="42195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01" name="Google Shape;201;p19"/>
            <p:cNvGrpSpPr/>
            <p:nvPr/>
          </p:nvGrpSpPr>
          <p:grpSpPr>
            <a:xfrm>
              <a:off x="-155713" y="3279685"/>
              <a:ext cx="868927" cy="247650"/>
              <a:chOff x="1962150" y="714375"/>
              <a:chExt cx="4333800" cy="247650"/>
            </a:xfrm>
          </p:grpSpPr>
          <p:cxnSp>
            <p:nvCxnSpPr>
              <p:cNvPr id="202" name="Google Shape;202;p19"/>
              <p:cNvCxnSpPr/>
              <p:nvPr/>
            </p:nvCxnSpPr>
            <p:spPr>
              <a:xfrm>
                <a:off x="1962150" y="714375"/>
                <a:ext cx="42195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3" name="Google Shape;203;p19"/>
              <p:cNvCxnSpPr/>
              <p:nvPr/>
            </p:nvCxnSpPr>
            <p:spPr>
              <a:xfrm>
                <a:off x="2076450" y="796925"/>
                <a:ext cx="42195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4" name="Google Shape;204;p19"/>
              <p:cNvCxnSpPr/>
              <p:nvPr/>
            </p:nvCxnSpPr>
            <p:spPr>
              <a:xfrm>
                <a:off x="1962150" y="879475"/>
                <a:ext cx="42195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5" name="Google Shape;205;p19"/>
              <p:cNvCxnSpPr/>
              <p:nvPr/>
            </p:nvCxnSpPr>
            <p:spPr>
              <a:xfrm>
                <a:off x="2076450" y="962025"/>
                <a:ext cx="42195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206" name="Google Shape;206;p19"/>
          <p:cNvSpPr/>
          <p:nvPr/>
        </p:nvSpPr>
        <p:spPr>
          <a:xfrm>
            <a:off x="-25" y="4615800"/>
            <a:ext cx="9144000" cy="527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">
    <p:bg>
      <p:bgPr>
        <a:solidFill>
          <a:schemeClr val="dk1"/>
        </a:solidFill>
        <a:effectLst/>
      </p:bgPr>
    </p:bg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1"/>
          <p:cNvSpPr/>
          <p:nvPr/>
        </p:nvSpPr>
        <p:spPr>
          <a:xfrm>
            <a:off x="228575" y="225300"/>
            <a:ext cx="8686800" cy="4692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_1">
    <p:bg>
      <p:bgPr>
        <a:solidFill>
          <a:schemeClr val="lt1"/>
        </a:solidFill>
        <a:effectLst/>
      </p:bgPr>
    </p:bg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2"/>
          <p:cNvSpPr/>
          <p:nvPr/>
        </p:nvSpPr>
        <p:spPr>
          <a:xfrm>
            <a:off x="123900" y="133200"/>
            <a:ext cx="8896200" cy="48771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grpSp>
        <p:nvGrpSpPr>
          <p:cNvPr id="222" name="Google Shape;222;p22"/>
          <p:cNvGrpSpPr/>
          <p:nvPr/>
        </p:nvGrpSpPr>
        <p:grpSpPr>
          <a:xfrm>
            <a:off x="123900" y="133201"/>
            <a:ext cx="8896200" cy="4877129"/>
            <a:chOff x="123900" y="168749"/>
            <a:chExt cx="8896200" cy="4806000"/>
          </a:xfrm>
        </p:grpSpPr>
        <p:grpSp>
          <p:nvGrpSpPr>
            <p:cNvPr id="223" name="Google Shape;223;p22"/>
            <p:cNvGrpSpPr/>
            <p:nvPr/>
          </p:nvGrpSpPr>
          <p:grpSpPr>
            <a:xfrm>
              <a:off x="200100" y="168749"/>
              <a:ext cx="247650" cy="1663200"/>
              <a:chOff x="367125" y="261749"/>
              <a:chExt cx="247650" cy="1663200"/>
            </a:xfrm>
          </p:grpSpPr>
          <p:cxnSp>
            <p:nvCxnSpPr>
              <p:cNvPr id="224" name="Google Shape;224;p22"/>
              <p:cNvCxnSpPr/>
              <p:nvPr/>
            </p:nvCxnSpPr>
            <p:spPr>
              <a:xfrm rot="5400000">
                <a:off x="-216825" y="1093349"/>
                <a:ext cx="1663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25" name="Google Shape;225;p22"/>
              <p:cNvCxnSpPr/>
              <p:nvPr/>
            </p:nvCxnSpPr>
            <p:spPr>
              <a:xfrm rot="5400000">
                <a:off x="-220925" y="1014908"/>
                <a:ext cx="15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26" name="Google Shape;226;p22"/>
              <p:cNvCxnSpPr/>
              <p:nvPr/>
            </p:nvCxnSpPr>
            <p:spPr>
              <a:xfrm rot="5400000">
                <a:off x="-303475" y="1014908"/>
                <a:ext cx="15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27" name="Google Shape;227;p22"/>
              <p:cNvCxnSpPr/>
              <p:nvPr/>
            </p:nvCxnSpPr>
            <p:spPr>
              <a:xfrm rot="5400000">
                <a:off x="-464475" y="1093349"/>
                <a:ext cx="1663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28" name="Google Shape;228;p22"/>
            <p:cNvGrpSpPr/>
            <p:nvPr/>
          </p:nvGrpSpPr>
          <p:grpSpPr>
            <a:xfrm rot="-5400000" flipH="1">
              <a:off x="831675" y="3943124"/>
              <a:ext cx="247650" cy="1663200"/>
              <a:chOff x="367125" y="261749"/>
              <a:chExt cx="247650" cy="1663200"/>
            </a:xfrm>
          </p:grpSpPr>
          <p:cxnSp>
            <p:nvCxnSpPr>
              <p:cNvPr id="229" name="Google Shape;229;p22"/>
              <p:cNvCxnSpPr/>
              <p:nvPr/>
            </p:nvCxnSpPr>
            <p:spPr>
              <a:xfrm rot="5400000">
                <a:off x="-216825" y="1093349"/>
                <a:ext cx="1663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0" name="Google Shape;230;p22"/>
              <p:cNvCxnSpPr/>
              <p:nvPr/>
            </p:nvCxnSpPr>
            <p:spPr>
              <a:xfrm rot="5400000">
                <a:off x="-220925" y="1014908"/>
                <a:ext cx="15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1" name="Google Shape;231;p22"/>
              <p:cNvCxnSpPr/>
              <p:nvPr/>
            </p:nvCxnSpPr>
            <p:spPr>
              <a:xfrm rot="5400000">
                <a:off x="-303475" y="1014908"/>
                <a:ext cx="15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2" name="Google Shape;232;p22"/>
              <p:cNvCxnSpPr/>
              <p:nvPr/>
            </p:nvCxnSpPr>
            <p:spPr>
              <a:xfrm rot="5400000">
                <a:off x="-464475" y="1093349"/>
                <a:ext cx="1663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33" name="Google Shape;233;p22"/>
            <p:cNvGrpSpPr/>
            <p:nvPr/>
          </p:nvGrpSpPr>
          <p:grpSpPr>
            <a:xfrm rot="5400000">
              <a:off x="8064675" y="-462826"/>
              <a:ext cx="247650" cy="1663200"/>
              <a:chOff x="367125" y="261749"/>
              <a:chExt cx="247650" cy="1663200"/>
            </a:xfrm>
          </p:grpSpPr>
          <p:cxnSp>
            <p:nvCxnSpPr>
              <p:cNvPr id="234" name="Google Shape;234;p22"/>
              <p:cNvCxnSpPr/>
              <p:nvPr/>
            </p:nvCxnSpPr>
            <p:spPr>
              <a:xfrm rot="5400000">
                <a:off x="-216825" y="1093349"/>
                <a:ext cx="1663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5" name="Google Shape;235;p22"/>
              <p:cNvCxnSpPr/>
              <p:nvPr/>
            </p:nvCxnSpPr>
            <p:spPr>
              <a:xfrm rot="5400000">
                <a:off x="-220925" y="1014908"/>
                <a:ext cx="15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6" name="Google Shape;236;p22"/>
              <p:cNvCxnSpPr/>
              <p:nvPr/>
            </p:nvCxnSpPr>
            <p:spPr>
              <a:xfrm rot="5400000">
                <a:off x="-303475" y="1014908"/>
                <a:ext cx="15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7" name="Google Shape;237;p22"/>
              <p:cNvCxnSpPr/>
              <p:nvPr/>
            </p:nvCxnSpPr>
            <p:spPr>
              <a:xfrm rot="5400000">
                <a:off x="-464475" y="1093349"/>
                <a:ext cx="1663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38" name="Google Shape;238;p22"/>
            <p:cNvGrpSpPr/>
            <p:nvPr/>
          </p:nvGrpSpPr>
          <p:grpSpPr>
            <a:xfrm rot="10800000">
              <a:off x="8696250" y="3311549"/>
              <a:ext cx="247650" cy="1663200"/>
              <a:chOff x="367125" y="261749"/>
              <a:chExt cx="247650" cy="1663200"/>
            </a:xfrm>
          </p:grpSpPr>
          <p:cxnSp>
            <p:nvCxnSpPr>
              <p:cNvPr id="239" name="Google Shape;239;p22"/>
              <p:cNvCxnSpPr/>
              <p:nvPr/>
            </p:nvCxnSpPr>
            <p:spPr>
              <a:xfrm rot="5400000">
                <a:off x="-216825" y="1093349"/>
                <a:ext cx="1663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40" name="Google Shape;240;p22"/>
              <p:cNvCxnSpPr/>
              <p:nvPr/>
            </p:nvCxnSpPr>
            <p:spPr>
              <a:xfrm rot="5400000">
                <a:off x="-220925" y="1014908"/>
                <a:ext cx="15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41" name="Google Shape;241;p22"/>
              <p:cNvCxnSpPr/>
              <p:nvPr/>
            </p:nvCxnSpPr>
            <p:spPr>
              <a:xfrm rot="5400000">
                <a:off x="-303475" y="1014908"/>
                <a:ext cx="15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42" name="Google Shape;242;p22"/>
              <p:cNvCxnSpPr/>
              <p:nvPr/>
            </p:nvCxnSpPr>
            <p:spPr>
              <a:xfrm rot="5400000">
                <a:off x="-464475" y="1093349"/>
                <a:ext cx="1663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5"/>
          <p:cNvSpPr/>
          <p:nvPr/>
        </p:nvSpPr>
        <p:spPr>
          <a:xfrm>
            <a:off x="228575" y="225300"/>
            <a:ext cx="8686800" cy="46929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37" name="Google Shape;37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subTitle" idx="1"/>
          </p:nvPr>
        </p:nvSpPr>
        <p:spPr>
          <a:xfrm>
            <a:off x="5128964" y="2249775"/>
            <a:ext cx="2887500" cy="161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1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ubTitle" idx="2"/>
          </p:nvPr>
        </p:nvSpPr>
        <p:spPr>
          <a:xfrm>
            <a:off x="1127538" y="2249775"/>
            <a:ext cx="2887500" cy="161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1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subTitle" idx="3"/>
          </p:nvPr>
        </p:nvSpPr>
        <p:spPr>
          <a:xfrm>
            <a:off x="5128963" y="1798575"/>
            <a:ext cx="2887500" cy="45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sz="19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sz="2400" b="1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sz="2400" b="1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sz="2400" b="1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sz="2400" b="1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sz="2400" b="1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sz="2400" b="1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sz="2400" b="1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sz="2400"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subTitle" idx="4"/>
          </p:nvPr>
        </p:nvSpPr>
        <p:spPr>
          <a:xfrm>
            <a:off x="1127538" y="1798575"/>
            <a:ext cx="2887500" cy="45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sz="19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sz="2400" b="1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sz="2400" b="1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sz="2400" b="1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sz="2400" b="1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sz="2400" b="1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sz="2400" b="1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sz="2400" b="1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sz="2400"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42" name="Google Shape;42;p5"/>
          <p:cNvSpPr/>
          <p:nvPr/>
        </p:nvSpPr>
        <p:spPr>
          <a:xfrm>
            <a:off x="-25" y="4615800"/>
            <a:ext cx="9144000" cy="527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grpSp>
        <p:nvGrpSpPr>
          <p:cNvPr id="43" name="Google Shape;43;p5"/>
          <p:cNvGrpSpPr/>
          <p:nvPr/>
        </p:nvGrpSpPr>
        <p:grpSpPr>
          <a:xfrm>
            <a:off x="-185795" y="291850"/>
            <a:ext cx="790052" cy="247650"/>
            <a:chOff x="1962150" y="714375"/>
            <a:chExt cx="4333800" cy="247650"/>
          </a:xfrm>
        </p:grpSpPr>
        <p:cxnSp>
          <p:nvCxnSpPr>
            <p:cNvPr id="44" name="Google Shape;44;p5"/>
            <p:cNvCxnSpPr/>
            <p:nvPr/>
          </p:nvCxnSpPr>
          <p:spPr>
            <a:xfrm>
              <a:off x="1962150" y="714375"/>
              <a:ext cx="42195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" name="Google Shape;45;p5"/>
            <p:cNvCxnSpPr/>
            <p:nvPr/>
          </p:nvCxnSpPr>
          <p:spPr>
            <a:xfrm>
              <a:off x="2076450" y="796925"/>
              <a:ext cx="42195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" name="Google Shape;46;p5"/>
            <p:cNvCxnSpPr/>
            <p:nvPr/>
          </p:nvCxnSpPr>
          <p:spPr>
            <a:xfrm>
              <a:off x="1962150" y="879475"/>
              <a:ext cx="42195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" name="Google Shape;47;p5"/>
            <p:cNvCxnSpPr/>
            <p:nvPr/>
          </p:nvCxnSpPr>
          <p:spPr>
            <a:xfrm>
              <a:off x="2076450" y="962025"/>
              <a:ext cx="42195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7"/>
          <p:cNvSpPr/>
          <p:nvPr/>
        </p:nvSpPr>
        <p:spPr>
          <a:xfrm>
            <a:off x="228575" y="225300"/>
            <a:ext cx="8686800" cy="46929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65" name="Google Shape;65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7"/>
          <p:cNvSpPr txBox="1">
            <a:spLocks noGrp="1"/>
          </p:cNvSpPr>
          <p:nvPr>
            <p:ph type="subTitle" idx="1"/>
          </p:nvPr>
        </p:nvSpPr>
        <p:spPr>
          <a:xfrm>
            <a:off x="710475" y="1371750"/>
            <a:ext cx="3775800" cy="298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 sz="1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67" name="Google Shape;67;p7"/>
          <p:cNvSpPr>
            <a:spLocks noGrp="1"/>
          </p:cNvSpPr>
          <p:nvPr>
            <p:ph type="pic" idx="2"/>
          </p:nvPr>
        </p:nvSpPr>
        <p:spPr>
          <a:xfrm>
            <a:off x="4743450" y="1245600"/>
            <a:ext cx="3677700" cy="32346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68" name="Google Shape;68;p7"/>
          <p:cNvGrpSpPr/>
          <p:nvPr/>
        </p:nvGrpSpPr>
        <p:grpSpPr>
          <a:xfrm>
            <a:off x="-180994" y="-162017"/>
            <a:ext cx="9002294" cy="2857592"/>
            <a:chOff x="-180994" y="-162017"/>
            <a:chExt cx="9002294" cy="2857592"/>
          </a:xfrm>
        </p:grpSpPr>
        <p:grpSp>
          <p:nvGrpSpPr>
            <p:cNvPr id="69" name="Google Shape;69;p7"/>
            <p:cNvGrpSpPr/>
            <p:nvPr/>
          </p:nvGrpSpPr>
          <p:grpSpPr>
            <a:xfrm>
              <a:off x="-180994" y="2447925"/>
              <a:ext cx="705976" cy="247650"/>
              <a:chOff x="1962150" y="714375"/>
              <a:chExt cx="4333800" cy="247650"/>
            </a:xfrm>
          </p:grpSpPr>
          <p:cxnSp>
            <p:nvCxnSpPr>
              <p:cNvPr id="70" name="Google Shape;70;p7"/>
              <p:cNvCxnSpPr/>
              <p:nvPr/>
            </p:nvCxnSpPr>
            <p:spPr>
              <a:xfrm>
                <a:off x="1962150" y="714375"/>
                <a:ext cx="42195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1" name="Google Shape;71;p7"/>
              <p:cNvCxnSpPr/>
              <p:nvPr/>
            </p:nvCxnSpPr>
            <p:spPr>
              <a:xfrm>
                <a:off x="2076450" y="796925"/>
                <a:ext cx="42195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2" name="Google Shape;72;p7"/>
              <p:cNvCxnSpPr/>
              <p:nvPr/>
            </p:nvCxnSpPr>
            <p:spPr>
              <a:xfrm>
                <a:off x="1962150" y="879475"/>
                <a:ext cx="42195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3" name="Google Shape;73;p7"/>
              <p:cNvCxnSpPr/>
              <p:nvPr/>
            </p:nvCxnSpPr>
            <p:spPr>
              <a:xfrm>
                <a:off x="2076450" y="962025"/>
                <a:ext cx="42195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74" name="Google Shape;74;p7"/>
            <p:cNvGrpSpPr/>
            <p:nvPr/>
          </p:nvGrpSpPr>
          <p:grpSpPr>
            <a:xfrm rot="5400000">
              <a:off x="8346871" y="64762"/>
              <a:ext cx="701209" cy="247650"/>
              <a:chOff x="1962150" y="714375"/>
              <a:chExt cx="4333800" cy="247650"/>
            </a:xfrm>
          </p:grpSpPr>
          <p:cxnSp>
            <p:nvCxnSpPr>
              <p:cNvPr id="75" name="Google Shape;75;p7"/>
              <p:cNvCxnSpPr/>
              <p:nvPr/>
            </p:nvCxnSpPr>
            <p:spPr>
              <a:xfrm>
                <a:off x="1962150" y="714375"/>
                <a:ext cx="42195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6" name="Google Shape;76;p7"/>
              <p:cNvCxnSpPr/>
              <p:nvPr/>
            </p:nvCxnSpPr>
            <p:spPr>
              <a:xfrm>
                <a:off x="2076450" y="796925"/>
                <a:ext cx="42195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7" name="Google Shape;77;p7"/>
              <p:cNvCxnSpPr/>
              <p:nvPr/>
            </p:nvCxnSpPr>
            <p:spPr>
              <a:xfrm>
                <a:off x="1962150" y="879475"/>
                <a:ext cx="42195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8" name="Google Shape;78;p7"/>
              <p:cNvCxnSpPr/>
              <p:nvPr/>
            </p:nvCxnSpPr>
            <p:spPr>
              <a:xfrm>
                <a:off x="2076450" y="962025"/>
                <a:ext cx="42195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79" name="Google Shape;79;p7"/>
          <p:cNvSpPr/>
          <p:nvPr/>
        </p:nvSpPr>
        <p:spPr>
          <a:xfrm>
            <a:off x="-25" y="4615800"/>
            <a:ext cx="9144000" cy="527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8"/>
          <p:cNvSpPr/>
          <p:nvPr/>
        </p:nvSpPr>
        <p:spPr>
          <a:xfrm>
            <a:off x="228575" y="225300"/>
            <a:ext cx="8686800" cy="46929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82" name="Google Shape;82;p8"/>
          <p:cNvSpPr txBox="1">
            <a:spLocks noGrp="1"/>
          </p:cNvSpPr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83" name="Google Shape;83;p8"/>
          <p:cNvSpPr/>
          <p:nvPr/>
        </p:nvSpPr>
        <p:spPr>
          <a:xfrm>
            <a:off x="-25" y="4162500"/>
            <a:ext cx="9144000" cy="981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9"/>
          <p:cNvSpPr/>
          <p:nvPr/>
        </p:nvSpPr>
        <p:spPr>
          <a:xfrm>
            <a:off x="228575" y="225300"/>
            <a:ext cx="8686800" cy="46929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86" name="Google Shape;86;p9"/>
          <p:cNvSpPr txBox="1">
            <a:spLocks noGrp="1"/>
          </p:cNvSpPr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9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80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9"/>
          <p:cNvSpPr/>
          <p:nvPr/>
        </p:nvSpPr>
        <p:spPr>
          <a:xfrm>
            <a:off x="-25" y="4162500"/>
            <a:ext cx="9144000" cy="981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0"/>
          <p:cNvSpPr>
            <a:spLocks noGrp="1"/>
          </p:cNvSpPr>
          <p:nvPr>
            <p:ph type="pic" idx="2"/>
          </p:nvPr>
        </p:nvSpPr>
        <p:spPr>
          <a:xfrm>
            <a:off x="-9525" y="0"/>
            <a:ext cx="91536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91" name="Google Shape;91;p10"/>
          <p:cNvSpPr txBox="1">
            <a:spLocks noGrp="1"/>
          </p:cNvSpPr>
          <p:nvPr>
            <p:ph type="title"/>
          </p:nvPr>
        </p:nvSpPr>
        <p:spPr>
          <a:xfrm>
            <a:off x="5515975" y="3765800"/>
            <a:ext cx="2914800" cy="8382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900"/>
              <a:buNone/>
              <a:defRPr sz="21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1"/>
          <p:cNvSpPr/>
          <p:nvPr/>
        </p:nvSpPr>
        <p:spPr>
          <a:xfrm>
            <a:off x="228575" y="225300"/>
            <a:ext cx="8686800" cy="46929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94" name="Google Shape;94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1288250"/>
            <a:ext cx="6576000" cy="197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95" name="Google Shape;95;p11"/>
          <p:cNvSpPr txBox="1">
            <a:spLocks noGrp="1"/>
          </p:cNvSpPr>
          <p:nvPr>
            <p:ph type="subTitle" idx="1"/>
          </p:nvPr>
        </p:nvSpPr>
        <p:spPr>
          <a:xfrm>
            <a:off x="1284000" y="3259075"/>
            <a:ext cx="6576000" cy="4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96" name="Google Shape;96;p11"/>
          <p:cNvSpPr/>
          <p:nvPr/>
        </p:nvSpPr>
        <p:spPr>
          <a:xfrm>
            <a:off x="-25" y="4162500"/>
            <a:ext cx="9144000" cy="981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ONE_COLUMN_TEXT_1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4"/>
          <p:cNvSpPr/>
          <p:nvPr/>
        </p:nvSpPr>
        <p:spPr>
          <a:xfrm>
            <a:off x="228575" y="225300"/>
            <a:ext cx="8686800" cy="46929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24" name="Google Shape;124;p1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14"/>
          <p:cNvSpPr/>
          <p:nvPr/>
        </p:nvSpPr>
        <p:spPr>
          <a:xfrm>
            <a:off x="-25" y="4615800"/>
            <a:ext cx="9144000" cy="527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26" name="Google Shape;126;p14"/>
          <p:cNvSpPr>
            <a:spLocks noGrp="1"/>
          </p:cNvSpPr>
          <p:nvPr>
            <p:ph type="pic" idx="2"/>
          </p:nvPr>
        </p:nvSpPr>
        <p:spPr>
          <a:xfrm>
            <a:off x="710337" y="1376450"/>
            <a:ext cx="3858900" cy="3062100"/>
          </a:xfrm>
          <a:prstGeom prst="rect">
            <a:avLst/>
          </a:prstGeom>
          <a:noFill/>
          <a:ln>
            <a:noFill/>
          </a:ln>
        </p:spPr>
      </p:sp>
      <p:sp>
        <p:nvSpPr>
          <p:cNvPr id="127" name="Google Shape;127;p14"/>
          <p:cNvSpPr txBox="1">
            <a:spLocks noGrp="1"/>
          </p:cNvSpPr>
          <p:nvPr>
            <p:ph type="subTitle" idx="1"/>
          </p:nvPr>
        </p:nvSpPr>
        <p:spPr>
          <a:xfrm>
            <a:off x="4665587" y="1376450"/>
            <a:ext cx="3762300" cy="306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Nunito Light"/>
              <a:buChar char="●"/>
              <a:defRPr sz="1100"/>
            </a:lvl1pPr>
            <a:lvl2pPr lvl="1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128" name="Google Shape;128;p14"/>
          <p:cNvGrpSpPr/>
          <p:nvPr/>
        </p:nvGrpSpPr>
        <p:grpSpPr>
          <a:xfrm>
            <a:off x="-184494" y="415675"/>
            <a:ext cx="9404701" cy="3790950"/>
            <a:chOff x="-184494" y="415675"/>
            <a:chExt cx="9404701" cy="3790950"/>
          </a:xfrm>
        </p:grpSpPr>
        <p:grpSp>
          <p:nvGrpSpPr>
            <p:cNvPr id="129" name="Google Shape;129;p14"/>
            <p:cNvGrpSpPr/>
            <p:nvPr/>
          </p:nvGrpSpPr>
          <p:grpSpPr>
            <a:xfrm>
              <a:off x="8514231" y="415675"/>
              <a:ext cx="705976" cy="247650"/>
              <a:chOff x="1962150" y="714375"/>
              <a:chExt cx="4333800" cy="247650"/>
            </a:xfrm>
          </p:grpSpPr>
          <p:cxnSp>
            <p:nvCxnSpPr>
              <p:cNvPr id="130" name="Google Shape;130;p14"/>
              <p:cNvCxnSpPr/>
              <p:nvPr/>
            </p:nvCxnSpPr>
            <p:spPr>
              <a:xfrm>
                <a:off x="1962150" y="714375"/>
                <a:ext cx="42195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1" name="Google Shape;131;p14"/>
              <p:cNvCxnSpPr/>
              <p:nvPr/>
            </p:nvCxnSpPr>
            <p:spPr>
              <a:xfrm>
                <a:off x="2076450" y="796925"/>
                <a:ext cx="42195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2" name="Google Shape;132;p14"/>
              <p:cNvCxnSpPr/>
              <p:nvPr/>
            </p:nvCxnSpPr>
            <p:spPr>
              <a:xfrm>
                <a:off x="1962150" y="879475"/>
                <a:ext cx="42195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3" name="Google Shape;133;p14"/>
              <p:cNvCxnSpPr/>
              <p:nvPr/>
            </p:nvCxnSpPr>
            <p:spPr>
              <a:xfrm>
                <a:off x="2076450" y="962025"/>
                <a:ext cx="42195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34" name="Google Shape;134;p14"/>
            <p:cNvGrpSpPr/>
            <p:nvPr/>
          </p:nvGrpSpPr>
          <p:grpSpPr>
            <a:xfrm>
              <a:off x="-184494" y="3958975"/>
              <a:ext cx="705976" cy="247650"/>
              <a:chOff x="1962150" y="714375"/>
              <a:chExt cx="4333800" cy="247650"/>
            </a:xfrm>
          </p:grpSpPr>
          <p:cxnSp>
            <p:nvCxnSpPr>
              <p:cNvPr id="135" name="Google Shape;135;p14"/>
              <p:cNvCxnSpPr/>
              <p:nvPr/>
            </p:nvCxnSpPr>
            <p:spPr>
              <a:xfrm>
                <a:off x="1962150" y="714375"/>
                <a:ext cx="42195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6" name="Google Shape;136;p14"/>
              <p:cNvCxnSpPr/>
              <p:nvPr/>
            </p:nvCxnSpPr>
            <p:spPr>
              <a:xfrm>
                <a:off x="2076450" y="796925"/>
                <a:ext cx="42195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7" name="Google Shape;137;p14"/>
              <p:cNvCxnSpPr/>
              <p:nvPr/>
            </p:nvCxnSpPr>
            <p:spPr>
              <a:xfrm>
                <a:off x="1962150" y="879475"/>
                <a:ext cx="42195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8" name="Google Shape;138;p14"/>
              <p:cNvCxnSpPr/>
              <p:nvPr/>
            </p:nvCxnSpPr>
            <p:spPr>
              <a:xfrm>
                <a:off x="2076450" y="962025"/>
                <a:ext cx="42195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Montserrat"/>
              <a:buNone/>
              <a:defRPr sz="29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■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■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■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60" r:id="rId9"/>
    <p:sldLayoutId id="2147483665" r:id="rId10"/>
    <p:sldLayoutId id="2147483667" r:id="rId11"/>
    <p:sldLayoutId id="2147483668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1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6"/>
          <p:cNvSpPr txBox="1">
            <a:spLocks noGrp="1"/>
          </p:cNvSpPr>
          <p:nvPr>
            <p:ph type="ctrTitle"/>
          </p:nvPr>
        </p:nvSpPr>
        <p:spPr>
          <a:xfrm>
            <a:off x="713225" y="1083400"/>
            <a:ext cx="8073026" cy="161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“Integrating YOLOv8 and Media-Pipe for Accurate Pose Detection and Replication in Unity 3D Environments”</a:t>
            </a:r>
            <a:endParaRPr sz="2800" dirty="0"/>
          </a:p>
        </p:txBody>
      </p:sp>
      <p:sp>
        <p:nvSpPr>
          <p:cNvPr id="254" name="Google Shape;254;p26"/>
          <p:cNvSpPr txBox="1">
            <a:spLocks noGrp="1"/>
          </p:cNvSpPr>
          <p:nvPr>
            <p:ph type="subTitle" idx="1"/>
          </p:nvPr>
        </p:nvSpPr>
        <p:spPr>
          <a:xfrm>
            <a:off x="713225" y="2787750"/>
            <a:ext cx="45288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Raja Ali Akhtar     BSCE21035</a:t>
            </a:r>
            <a:endParaRPr dirty="0"/>
          </a:p>
        </p:txBody>
      </p:sp>
      <p:grpSp>
        <p:nvGrpSpPr>
          <p:cNvPr id="256" name="Google Shape;256;p26"/>
          <p:cNvGrpSpPr/>
          <p:nvPr/>
        </p:nvGrpSpPr>
        <p:grpSpPr>
          <a:xfrm>
            <a:off x="8230728" y="2571750"/>
            <a:ext cx="989407" cy="247650"/>
            <a:chOff x="1962150" y="714375"/>
            <a:chExt cx="4333800" cy="247650"/>
          </a:xfrm>
        </p:grpSpPr>
        <p:cxnSp>
          <p:nvCxnSpPr>
            <p:cNvPr id="257" name="Google Shape;257;p26"/>
            <p:cNvCxnSpPr/>
            <p:nvPr/>
          </p:nvCxnSpPr>
          <p:spPr>
            <a:xfrm>
              <a:off x="1962150" y="714375"/>
              <a:ext cx="42195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8" name="Google Shape;258;p26"/>
            <p:cNvCxnSpPr/>
            <p:nvPr/>
          </p:nvCxnSpPr>
          <p:spPr>
            <a:xfrm>
              <a:off x="2076450" y="796925"/>
              <a:ext cx="42195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9" name="Google Shape;259;p26"/>
            <p:cNvCxnSpPr/>
            <p:nvPr/>
          </p:nvCxnSpPr>
          <p:spPr>
            <a:xfrm>
              <a:off x="1962150" y="879475"/>
              <a:ext cx="42195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0" name="Google Shape;260;p26"/>
            <p:cNvCxnSpPr/>
            <p:nvPr/>
          </p:nvCxnSpPr>
          <p:spPr>
            <a:xfrm>
              <a:off x="2076450" y="962025"/>
              <a:ext cx="42195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61" name="Google Shape;261;p26"/>
          <p:cNvGrpSpPr/>
          <p:nvPr/>
        </p:nvGrpSpPr>
        <p:grpSpPr>
          <a:xfrm>
            <a:off x="-66750" y="415675"/>
            <a:ext cx="1751289" cy="247650"/>
            <a:chOff x="1962150" y="714375"/>
            <a:chExt cx="4333800" cy="247650"/>
          </a:xfrm>
        </p:grpSpPr>
        <p:cxnSp>
          <p:nvCxnSpPr>
            <p:cNvPr id="262" name="Google Shape;262;p26"/>
            <p:cNvCxnSpPr/>
            <p:nvPr/>
          </p:nvCxnSpPr>
          <p:spPr>
            <a:xfrm>
              <a:off x="1962150" y="714375"/>
              <a:ext cx="42195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3" name="Google Shape;263;p26"/>
            <p:cNvCxnSpPr/>
            <p:nvPr/>
          </p:nvCxnSpPr>
          <p:spPr>
            <a:xfrm>
              <a:off x="2076450" y="796925"/>
              <a:ext cx="42195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4" name="Google Shape;264;p26"/>
            <p:cNvCxnSpPr/>
            <p:nvPr/>
          </p:nvCxnSpPr>
          <p:spPr>
            <a:xfrm>
              <a:off x="1962150" y="879475"/>
              <a:ext cx="42195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5" name="Google Shape;265;p26"/>
            <p:cNvCxnSpPr/>
            <p:nvPr/>
          </p:nvCxnSpPr>
          <p:spPr>
            <a:xfrm>
              <a:off x="2076450" y="962025"/>
              <a:ext cx="42195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 descr="Male Bowling">
                <a:extLst>
                  <a:ext uri="{FF2B5EF4-FFF2-40B4-BE49-F238E27FC236}">
                    <a16:creationId xmlns:a16="http://schemas.microsoft.com/office/drawing/2014/main" id="{64BF7DD6-57EE-A2D8-0C54-4CA552495A1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96012447"/>
                  </p:ext>
                </p:extLst>
              </p:nvPr>
            </p:nvGraphicFramePr>
            <p:xfrm>
              <a:off x="6286044" y="2082477"/>
              <a:ext cx="2653042" cy="2851950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2653042" cy="2851950"/>
                    </a:xfrm>
                    <a:prstGeom prst="rect">
                      <a:avLst/>
                    </a:prstGeom>
                  </am3d:spPr>
                  <am3d:camera>
                    <am3d:pos x="0" y="0" z="6591296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4337" d="1000000"/>
                    <am3d:preTrans dx="0" dy="-17999994" dz="600081"/>
                    <am3d:scale>
                      <am3d:sx n="1000000" d="1000000"/>
                      <am3d:sy n="1000000" d="1000000"/>
                      <am3d:sz n="1000000" d="1000000"/>
                    </am3d:scale>
                    <am3d:rot ax="175891" ay="-159482" az="-8172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402235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 descr="Male Bowling">
                <a:extLst>
                  <a:ext uri="{FF2B5EF4-FFF2-40B4-BE49-F238E27FC236}">
                    <a16:creationId xmlns:a16="http://schemas.microsoft.com/office/drawing/2014/main" id="{64BF7DD6-57EE-A2D8-0C54-4CA552495A1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286044" y="2082477"/>
                <a:ext cx="2653042" cy="285195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Performance Evaluation</a:t>
            </a:r>
            <a:endParaRPr dirty="0"/>
          </a:p>
        </p:txBody>
      </p:sp>
      <p:sp>
        <p:nvSpPr>
          <p:cNvPr id="314" name="Google Shape;314;p30"/>
          <p:cNvSpPr txBox="1">
            <a:spLocks noGrp="1"/>
          </p:cNvSpPr>
          <p:nvPr>
            <p:ph type="subTitle" idx="1"/>
          </p:nvPr>
        </p:nvSpPr>
        <p:spPr>
          <a:xfrm>
            <a:off x="710475" y="1371750"/>
            <a:ext cx="4012224" cy="298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sz="1400" dirty="0"/>
              <a:t>Precision and Recall Metrics:</a:t>
            </a:r>
          </a:p>
          <a:p>
            <a:pPr marL="285750" indent="-285750"/>
            <a:r>
              <a:rPr lang="en-US" sz="1400" dirty="0"/>
              <a:t>Top-left: Precision (B) graph</a:t>
            </a:r>
          </a:p>
          <a:p>
            <a:pPr marL="285750" indent="-285750"/>
            <a:r>
              <a:rPr lang="en-US" sz="1400" dirty="0"/>
              <a:t>Top-right: Recall (B) graph</a:t>
            </a:r>
          </a:p>
          <a:p>
            <a:pPr marL="0" indent="0">
              <a:buNone/>
            </a:pPr>
            <a:r>
              <a:rPr lang="en-US" sz="1400" dirty="0"/>
              <a:t>Mean Average Precision (</a:t>
            </a:r>
            <a:r>
              <a:rPr lang="en-US" sz="1400" dirty="0" err="1"/>
              <a:t>mAP</a:t>
            </a:r>
            <a:r>
              <a:rPr lang="en-US" sz="1400" dirty="0"/>
              <a:t>):</a:t>
            </a:r>
          </a:p>
          <a:p>
            <a:pPr marL="0" indent="0">
              <a:buNone/>
            </a:pPr>
            <a:endParaRPr lang="en-US" sz="1400" dirty="0"/>
          </a:p>
          <a:p>
            <a:pPr marL="285750" indent="-285750"/>
            <a:r>
              <a:rPr lang="en-US" sz="1400" dirty="0"/>
              <a:t>Bottom-left: mAP50 (B) graph</a:t>
            </a:r>
          </a:p>
          <a:p>
            <a:pPr marL="285750" indent="-285750"/>
            <a:r>
              <a:rPr lang="en-US" sz="1400" dirty="0"/>
              <a:t>Bottom-right: mAP50-95 (B) graph</a:t>
            </a:r>
          </a:p>
          <a:p>
            <a:pPr marL="0" indent="0">
              <a:buNone/>
            </a:pPr>
            <a:endParaRPr lang="en-US" sz="1400" dirty="0"/>
          </a:p>
          <a:p>
            <a:pPr marL="285750" indent="-285750"/>
            <a:r>
              <a:rPr lang="en-US" sz="1400" dirty="0"/>
              <a:t>Label Distribution and Correlation:</a:t>
            </a:r>
          </a:p>
          <a:p>
            <a:pPr marL="285750" indent="-285750"/>
            <a:r>
              <a:rPr lang="en-US" sz="1400" dirty="0"/>
              <a:t>Top histograms: Distribution of x, y, width, height</a:t>
            </a:r>
          </a:p>
          <a:p>
            <a:pPr marL="285750" indent="-285750"/>
            <a:r>
              <a:rPr lang="en-US" sz="1400" dirty="0"/>
              <a:t>Scatter plots: Correlation among x, y, width, height</a:t>
            </a:r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8EDB5B1B-BA9B-5864-3B69-B6AD296B325B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3"/>
          <a:srcRect t="6024" b="6024"/>
          <a:stretch/>
        </p:blipFill>
        <p:spPr>
          <a:xfrm>
            <a:off x="4722699" y="2936023"/>
            <a:ext cx="2139018" cy="188130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FA577F4-7754-AE28-2D00-04E5E02549D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660995" y="89720"/>
            <a:ext cx="2483005" cy="318276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39261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8126634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Operating System &amp; Software Versions</a:t>
            </a:r>
          </a:p>
        </p:txBody>
      </p:sp>
      <p:sp>
        <p:nvSpPr>
          <p:cNvPr id="314" name="Google Shape;314;p30"/>
          <p:cNvSpPr txBox="1">
            <a:spLocks noGrp="1"/>
          </p:cNvSpPr>
          <p:nvPr>
            <p:ph type="subTitle" idx="1"/>
          </p:nvPr>
        </p:nvSpPr>
        <p:spPr>
          <a:xfrm>
            <a:off x="710475" y="1371750"/>
            <a:ext cx="4032510" cy="298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/>
            <a:r>
              <a:rPr lang="en-US" sz="1400" dirty="0"/>
              <a:t>AMD Ryzen 3600 processor, Nvidia GTX 1660 Super GPU.</a:t>
            </a:r>
          </a:p>
          <a:p>
            <a:pPr marL="171450" indent="-171450"/>
            <a:r>
              <a:rPr lang="en-US" sz="1400" dirty="0"/>
              <a:t>Maximum thermal envelope (TDP): 65W.</a:t>
            </a:r>
          </a:p>
          <a:p>
            <a:pPr marL="171450" indent="-171450"/>
            <a:r>
              <a:rPr lang="en-US" sz="1400" dirty="0"/>
              <a:t>Library and Software Versions:</a:t>
            </a:r>
          </a:p>
          <a:p>
            <a:pPr marL="0" indent="0">
              <a:buNone/>
            </a:pPr>
            <a:r>
              <a:rPr lang="en-US" sz="1400" dirty="0"/>
              <a:t>      Python 3.12 and 3.8 (for cv2).</a:t>
            </a:r>
          </a:p>
          <a:p>
            <a:pPr marL="0" indent="0">
              <a:buNone/>
            </a:pPr>
            <a:r>
              <a:rPr lang="en-US" sz="1400" dirty="0"/>
              <a:t>       Libraries: </a:t>
            </a:r>
            <a:r>
              <a:rPr lang="en-US" sz="1400" dirty="0" err="1"/>
              <a:t>Ultralytics</a:t>
            </a:r>
            <a:r>
              <a:rPr lang="en-US" sz="1400" dirty="0"/>
              <a:t> YOLOv8, </a:t>
            </a:r>
            <a:r>
              <a:rPr lang="en-US" sz="1400" dirty="0" err="1"/>
              <a:t>CvZone</a:t>
            </a:r>
            <a:r>
              <a:rPr lang="en-US" sz="1400" dirty="0"/>
              <a:t>,       </a:t>
            </a:r>
            <a:r>
              <a:rPr lang="en-US" sz="1400" dirty="0" err="1"/>
              <a:t>PyTorch</a:t>
            </a:r>
            <a:r>
              <a:rPr lang="en-US" sz="1400" dirty="0"/>
              <a:t>, TensorFlow.</a:t>
            </a:r>
          </a:p>
          <a:p>
            <a:pPr marL="171450" indent="-171450"/>
            <a:r>
              <a:rPr lang="en-US" sz="1400" dirty="0"/>
              <a:t>Development Tools: PyCharm (Python), Unity 3D 2024, Microsoft Visual Studio Community (C#).</a:t>
            </a:r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8EDB5B1B-BA9B-5864-3B69-B6AD296B325B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3"/>
          <a:srcRect t="6024" b="6024"/>
          <a:stretch/>
        </p:blipFill>
        <p:spPr>
          <a:xfrm>
            <a:off x="5942870" y="1671134"/>
            <a:ext cx="1871667" cy="164616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FA577F4-7754-AE28-2D00-04E5E02549D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832194" y="2654035"/>
            <a:ext cx="2368795" cy="13265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328470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3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Model Comparison </a:t>
            </a:r>
            <a:endParaRPr sz="2900" dirty="0"/>
          </a:p>
        </p:txBody>
      </p:sp>
      <p:sp>
        <p:nvSpPr>
          <p:cNvPr id="337" name="Google Shape;337;p32"/>
          <p:cNvSpPr txBox="1">
            <a:spLocks noGrp="1"/>
          </p:cNvSpPr>
          <p:nvPr>
            <p:ph type="subTitle" idx="4"/>
          </p:nvPr>
        </p:nvSpPr>
        <p:spPr>
          <a:xfrm>
            <a:off x="3087000" y="1635024"/>
            <a:ext cx="3187420" cy="45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YOLO V8 Vs </a:t>
            </a:r>
            <a:r>
              <a:rPr lang="en-US" dirty="0" err="1"/>
              <a:t>Mediapipe</a:t>
            </a:r>
            <a:endParaRPr dirty="0"/>
          </a:p>
        </p:txBody>
      </p:sp>
      <p:grpSp>
        <p:nvGrpSpPr>
          <p:cNvPr id="338" name="Google Shape;338;p32"/>
          <p:cNvGrpSpPr/>
          <p:nvPr/>
        </p:nvGrpSpPr>
        <p:grpSpPr>
          <a:xfrm rot="5400000">
            <a:off x="3950558" y="4552759"/>
            <a:ext cx="1242934" cy="247650"/>
            <a:chOff x="1962150" y="714375"/>
            <a:chExt cx="4333800" cy="247650"/>
          </a:xfrm>
        </p:grpSpPr>
        <p:cxnSp>
          <p:nvCxnSpPr>
            <p:cNvPr id="339" name="Google Shape;339;p32"/>
            <p:cNvCxnSpPr/>
            <p:nvPr/>
          </p:nvCxnSpPr>
          <p:spPr>
            <a:xfrm>
              <a:off x="1962150" y="714375"/>
              <a:ext cx="42195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0" name="Google Shape;340;p32"/>
            <p:cNvCxnSpPr/>
            <p:nvPr/>
          </p:nvCxnSpPr>
          <p:spPr>
            <a:xfrm>
              <a:off x="2076450" y="796925"/>
              <a:ext cx="42195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1" name="Google Shape;341;p32"/>
            <p:cNvCxnSpPr/>
            <p:nvPr/>
          </p:nvCxnSpPr>
          <p:spPr>
            <a:xfrm>
              <a:off x="1962150" y="879475"/>
              <a:ext cx="42195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2" name="Google Shape;342;p32"/>
            <p:cNvCxnSpPr/>
            <p:nvPr/>
          </p:nvCxnSpPr>
          <p:spPr>
            <a:xfrm>
              <a:off x="2076450" y="962025"/>
              <a:ext cx="42195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2C7EC44E-8470-944F-04E6-3F629394AA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429" y="2559609"/>
            <a:ext cx="8373644" cy="1448002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3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Conclusion</a:t>
            </a:r>
          </a:p>
        </p:txBody>
      </p:sp>
      <p:sp>
        <p:nvSpPr>
          <p:cNvPr id="408" name="Google Shape;408;p36"/>
          <p:cNvSpPr txBox="1">
            <a:spLocks noGrp="1"/>
          </p:cNvSpPr>
          <p:nvPr>
            <p:ph type="subTitle" idx="2"/>
          </p:nvPr>
        </p:nvSpPr>
        <p:spPr>
          <a:xfrm>
            <a:off x="904025" y="1315213"/>
            <a:ext cx="4247838" cy="299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This research presents a novel approach for virtual character animation using YOLOv8 and </a:t>
            </a:r>
            <a:r>
              <a:rPr lang="en-US" dirty="0" err="1"/>
              <a:t>MediaPipe</a:t>
            </a:r>
            <a:r>
              <a:rPr lang="en-US" dirty="0"/>
              <a:t>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Fine-tuned YOLOv8 model demonstrates promising results in real-time pose detection.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Integration with Unity 3D enables automatic motion replication for interactive applications.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Applications in VR, gaming, and motion capture.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Contribution to advancing computer vision and virtual character animation.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459A6C-F936-8D2F-BF53-F912EAF51B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4901" y="614945"/>
            <a:ext cx="2339543" cy="317019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3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Future Work /Application</a:t>
            </a:r>
          </a:p>
        </p:txBody>
      </p:sp>
      <p:sp>
        <p:nvSpPr>
          <p:cNvPr id="408" name="Google Shape;408;p36"/>
          <p:cNvSpPr txBox="1">
            <a:spLocks noGrp="1"/>
          </p:cNvSpPr>
          <p:nvPr>
            <p:ph type="subTitle" idx="2"/>
          </p:nvPr>
        </p:nvSpPr>
        <p:spPr>
          <a:xfrm>
            <a:off x="904025" y="1315213"/>
            <a:ext cx="4247838" cy="299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en-US" sz="1400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Enhance model accuracy and performance.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Expand dataset for diverse poses.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Applications in interactive storytelling, immersive content creation, VR experiences, and gaming.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459A6C-F936-8D2F-BF53-F912EAF51B0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9337" r="29337"/>
          <a:stretch/>
        </p:blipFill>
        <p:spPr>
          <a:xfrm>
            <a:off x="6326460" y="614945"/>
            <a:ext cx="1665248" cy="238016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6780A0D-7926-2791-FF84-67D2E17E21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3350" y="3165026"/>
            <a:ext cx="2962275" cy="15430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760879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3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References:</a:t>
            </a:r>
          </a:p>
        </p:txBody>
      </p:sp>
      <p:sp>
        <p:nvSpPr>
          <p:cNvPr id="408" name="Google Shape;408;p36"/>
          <p:cNvSpPr txBox="1">
            <a:spLocks noGrp="1"/>
          </p:cNvSpPr>
          <p:nvPr>
            <p:ph type="subTitle" idx="2"/>
          </p:nvPr>
        </p:nvSpPr>
        <p:spPr>
          <a:xfrm>
            <a:off x="866094" y="1215967"/>
            <a:ext cx="7411811" cy="2403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[1] Davies, T., Taylor, J., &amp; Morten, T. (2017). "</a:t>
            </a:r>
            <a:r>
              <a:rPr lang="en-US" sz="1400" dirty="0" err="1"/>
              <a:t>Markerless</a:t>
            </a:r>
            <a:r>
              <a:rPr lang="en-US" sz="1400" dirty="0"/>
              <a:t> motion capture using multiple color cameras." IEEE Transactions on Circuits and Systems for Video Technology, 27(4), 783-797.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[2] Cao, Z., Simon, T., Wei, S. E., &amp; Sheikh, Y. (2017). "Realtime multi-person 2D pose estimation using part affinity fields." CVPR.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[3] Lee, Y., Liu, M. Y., &amp; </a:t>
            </a:r>
            <a:r>
              <a:rPr lang="en-US" sz="1400" dirty="0" err="1"/>
              <a:t>Grauman</a:t>
            </a:r>
            <a:r>
              <a:rPr lang="en-US" sz="1400" dirty="0"/>
              <a:t>, K. (2019). "</a:t>
            </a:r>
            <a:r>
              <a:rPr lang="en-US" sz="1400" dirty="0" err="1"/>
              <a:t>MoCoGAN</a:t>
            </a:r>
            <a:r>
              <a:rPr lang="en-US" sz="1400" dirty="0"/>
              <a:t>: Decomposing motion and content for video generation." CVPR.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[4] Holden, D., Saito, J., &amp; Komura, T. (2017). "Deep learning of human character motion." ACM Transactions on Graphics (TOG), 36(4), 1-16.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[5] </a:t>
            </a:r>
            <a:r>
              <a:rPr lang="en-US" sz="1400" dirty="0" err="1"/>
              <a:t>Magnenat-Thalmann</a:t>
            </a:r>
            <a:r>
              <a:rPr lang="en-US" sz="1400" dirty="0"/>
              <a:t>, N., &amp; </a:t>
            </a:r>
            <a:r>
              <a:rPr lang="en-US" sz="1400" dirty="0" err="1"/>
              <a:t>Thalmann</a:t>
            </a:r>
            <a:r>
              <a:rPr lang="en-US" sz="1400" dirty="0"/>
              <a:t>, D. (2004). "The Making of Virtual Humans." Springer Science &amp; Business Media.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[6] </a:t>
            </a:r>
            <a:r>
              <a:rPr lang="en-US" sz="1400" dirty="0" err="1"/>
              <a:t>Loper</a:t>
            </a:r>
            <a:r>
              <a:rPr lang="en-US" sz="1400" dirty="0"/>
              <a:t>, M., Mahmood, N., &amp; Black, M. J. (2014). "</a:t>
            </a:r>
            <a:r>
              <a:rPr lang="en-US" sz="1400" dirty="0" err="1"/>
              <a:t>MoSh</a:t>
            </a:r>
            <a:r>
              <a:rPr lang="en-US" sz="1400" dirty="0"/>
              <a:t>: Motion and shape capture from sparse markers." ACM Transactions on Graphics (TOG), 33(6), 1-14.</a:t>
            </a:r>
          </a:p>
        </p:txBody>
      </p:sp>
    </p:spTree>
    <p:extLst>
      <p:ext uri="{BB962C8B-B14F-4D97-AF65-F5344CB8AC3E}">
        <p14:creationId xmlns:p14="http://schemas.microsoft.com/office/powerpoint/2010/main" val="39539224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Abstract</a:t>
            </a:r>
            <a:endParaRPr dirty="0"/>
          </a:p>
        </p:txBody>
      </p:sp>
      <p:sp>
        <p:nvSpPr>
          <p:cNvPr id="314" name="Google Shape;314;p30"/>
          <p:cNvSpPr txBox="1">
            <a:spLocks noGrp="1"/>
          </p:cNvSpPr>
          <p:nvPr>
            <p:ph type="subTitle" idx="1"/>
          </p:nvPr>
        </p:nvSpPr>
        <p:spPr>
          <a:xfrm>
            <a:off x="710475" y="1371750"/>
            <a:ext cx="3775800" cy="298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/>
            <a:r>
              <a:rPr lang="en-US" dirty="0"/>
              <a:t>This research addresses the challenge in virtual character animation: seamless motion replication by recording human movements.</a:t>
            </a:r>
          </a:p>
          <a:p>
            <a:pPr marL="0" indent="0">
              <a:buNone/>
            </a:pPr>
            <a:endParaRPr lang="en-US" dirty="0"/>
          </a:p>
          <a:p>
            <a:pPr marL="171450" indent="-171450"/>
            <a:r>
              <a:rPr lang="en-US" dirty="0"/>
              <a:t>Fine-tuning YOLOv8 for real-time pose detection using a custom dataset.</a:t>
            </a:r>
          </a:p>
          <a:p>
            <a:pPr marL="171450" indent="-171450"/>
            <a:endParaRPr lang="en-US" dirty="0"/>
          </a:p>
          <a:p>
            <a:pPr marL="171450" indent="-171450"/>
            <a:r>
              <a:rPr lang="en-US" dirty="0"/>
              <a:t>Comparative analysis of fine-tuned YOLOv8 and pretrained </a:t>
            </a:r>
            <a:r>
              <a:rPr lang="en-US" dirty="0" err="1"/>
              <a:t>MediaPipe</a:t>
            </a:r>
            <a:r>
              <a:rPr lang="en-US" dirty="0"/>
              <a:t> model in OpenCV for pose detection.</a:t>
            </a:r>
          </a:p>
          <a:p>
            <a:pPr marL="171450" indent="-171450"/>
            <a:endParaRPr lang="en-US" dirty="0"/>
          </a:p>
          <a:p>
            <a:pPr marL="171450" indent="-171450"/>
            <a:r>
              <a:rPr lang="en-US" dirty="0"/>
              <a:t>Integration with Unity 3D for automatic motion replication.</a:t>
            </a:r>
          </a:p>
          <a:p>
            <a:pPr marL="171450" indent="-171450"/>
            <a:endParaRPr lang="en-US" dirty="0"/>
          </a:p>
          <a:p>
            <a:pPr marL="171450" indent="-171450"/>
            <a:r>
              <a:rPr lang="en-US" dirty="0"/>
              <a:t>Applications: virtual reality experiences, gaming, motion capture.</a:t>
            </a:r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10C322C7-AF00-8D41-D134-E0596D34620A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3"/>
          <a:srcRect l="5188" r="5188"/>
          <a:stretch>
            <a:fillRect/>
          </a:stretch>
        </p:blipFill>
        <p:spPr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3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sp>
        <p:nvSpPr>
          <p:cNvPr id="349" name="Google Shape;349;p33"/>
          <p:cNvSpPr txBox="1">
            <a:spLocks noGrp="1"/>
          </p:cNvSpPr>
          <p:nvPr>
            <p:ph type="subTitle" idx="1"/>
          </p:nvPr>
        </p:nvSpPr>
        <p:spPr>
          <a:xfrm>
            <a:off x="4665587" y="1376450"/>
            <a:ext cx="3762300" cy="306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20040" lvl="0" indent="-298450" algn="l" rtl="0">
              <a:spcBef>
                <a:spcPts val="0"/>
              </a:spcBef>
              <a:spcAft>
                <a:spcPts val="0"/>
              </a:spcAft>
              <a:buSzPts val="1100"/>
              <a:buFont typeface="DM Sans Light"/>
              <a:buChar char="●"/>
            </a:pPr>
            <a:r>
              <a:rPr lang="en-US" dirty="0"/>
              <a:t>Advancements in computer vision and VR have heightened interest in automating 3D character animation.</a:t>
            </a:r>
          </a:p>
          <a:p>
            <a:pPr marL="320040" lvl="0" indent="-298450" algn="l" rtl="0">
              <a:spcBef>
                <a:spcPts val="0"/>
              </a:spcBef>
              <a:spcAft>
                <a:spcPts val="0"/>
              </a:spcAft>
              <a:buSzPts val="1100"/>
              <a:buFont typeface="DM Sans Light"/>
              <a:buChar char="●"/>
            </a:pPr>
            <a:endParaRPr lang="en-US" dirty="0"/>
          </a:p>
          <a:p>
            <a:pPr marL="320040" lvl="0" indent="-298450" algn="l" rtl="0">
              <a:spcBef>
                <a:spcPts val="0"/>
              </a:spcBef>
              <a:spcAft>
                <a:spcPts val="0"/>
              </a:spcAft>
              <a:buSzPts val="1100"/>
              <a:buFont typeface="DM Sans Light"/>
              <a:buChar char="●"/>
            </a:pPr>
            <a:r>
              <a:rPr lang="en-US" dirty="0"/>
              <a:t>Traditional approaches (manual keyframing, motion capture setups) are time-consuming and costly.</a:t>
            </a:r>
          </a:p>
          <a:p>
            <a:pPr marL="320040" lvl="0" indent="-298450" algn="l" rtl="0">
              <a:spcBef>
                <a:spcPts val="0"/>
              </a:spcBef>
              <a:spcAft>
                <a:spcPts val="0"/>
              </a:spcAft>
              <a:buSzPts val="1100"/>
              <a:buFont typeface="DM Sans Light"/>
              <a:buChar char="●"/>
            </a:pPr>
            <a:endParaRPr lang="en-US" dirty="0"/>
          </a:p>
          <a:p>
            <a:pPr marL="320040" lvl="0" indent="-298450" algn="l" rtl="0">
              <a:spcBef>
                <a:spcPts val="0"/>
              </a:spcBef>
              <a:spcAft>
                <a:spcPts val="0"/>
              </a:spcAft>
              <a:buSzPts val="1100"/>
              <a:buFont typeface="DM Sans Light"/>
              <a:buChar char="●"/>
            </a:pPr>
            <a:r>
              <a:rPr lang="en-US" dirty="0"/>
              <a:t>This research introduces a deep learning-based method for real-time posture identification and replication.</a:t>
            </a:r>
          </a:p>
          <a:p>
            <a:pPr marL="320040" lvl="0" indent="-298450" algn="l" rtl="0">
              <a:spcBef>
                <a:spcPts val="0"/>
              </a:spcBef>
              <a:spcAft>
                <a:spcPts val="0"/>
              </a:spcAft>
              <a:buSzPts val="1100"/>
              <a:buFont typeface="DM Sans Light"/>
              <a:buChar char="●"/>
            </a:pPr>
            <a:endParaRPr lang="en-US" dirty="0"/>
          </a:p>
          <a:p>
            <a:pPr marL="320040" lvl="0" indent="-298450" algn="l" rtl="0">
              <a:spcBef>
                <a:spcPts val="0"/>
              </a:spcBef>
              <a:spcAft>
                <a:spcPts val="0"/>
              </a:spcAft>
              <a:buSzPts val="1100"/>
              <a:buFont typeface="DM Sans Light"/>
              <a:buChar char="●"/>
            </a:pPr>
            <a:r>
              <a:rPr lang="en-US" dirty="0"/>
              <a:t>Objectives: Fine-tune YOLOv8, compare with </a:t>
            </a:r>
            <a:r>
              <a:rPr lang="en-US" dirty="0" err="1"/>
              <a:t>MediaPipe</a:t>
            </a:r>
            <a:r>
              <a:rPr lang="en-US" dirty="0"/>
              <a:t>, integrate into Unity 3D for seamless animation.</a:t>
            </a:r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AA6B7160-F4F7-A665-E739-70A326A65E2A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3"/>
          <a:srcRect l="2425" r="2425"/>
          <a:stretch>
            <a:fillRect/>
          </a:stretch>
        </p:blipFill>
        <p:spPr>
          <a:xfrm>
            <a:off x="539750" y="2884488"/>
            <a:ext cx="3859213" cy="1643062"/>
          </a:xfrm>
        </p:spPr>
      </p:pic>
      <p:pic>
        <p:nvPicPr>
          <p:cNvPr id="8" name="Picture Placeholder 6">
            <a:extLst>
              <a:ext uri="{FF2B5EF4-FFF2-40B4-BE49-F238E27FC236}">
                <a16:creationId xmlns:a16="http://schemas.microsoft.com/office/drawing/2014/main" id="{2653976D-DB26-ED70-AC2E-C15A2543022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710" b="1710"/>
          <a:stretch/>
        </p:blipFill>
        <p:spPr>
          <a:xfrm>
            <a:off x="539750" y="1129575"/>
            <a:ext cx="3859213" cy="16430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Related Work</a:t>
            </a:r>
            <a:endParaRPr dirty="0"/>
          </a:p>
        </p:txBody>
      </p:sp>
      <p:sp>
        <p:nvSpPr>
          <p:cNvPr id="314" name="Google Shape;314;p30"/>
          <p:cNvSpPr txBox="1">
            <a:spLocks noGrp="1"/>
          </p:cNvSpPr>
          <p:nvPr>
            <p:ph type="subTitle" idx="1"/>
          </p:nvPr>
        </p:nvSpPr>
        <p:spPr>
          <a:xfrm>
            <a:off x="719999" y="1080599"/>
            <a:ext cx="3777659" cy="315686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/>
            <a:r>
              <a:rPr lang="en-US" dirty="0" err="1"/>
              <a:t>Markerless</a:t>
            </a:r>
            <a:r>
              <a:rPr lang="en-US" dirty="0"/>
              <a:t> Motion Capture: Extracting human motion without markers/sensors.</a:t>
            </a:r>
          </a:p>
          <a:p>
            <a:pPr marL="171450" indent="-171450"/>
            <a:endParaRPr lang="en-US" dirty="0"/>
          </a:p>
          <a:p>
            <a:pPr marL="171450" indent="-171450"/>
            <a:r>
              <a:rPr lang="en-US" dirty="0"/>
              <a:t>Pose Estimation and Tracking: Estimating 2D/3D human poses and tracking motion.</a:t>
            </a:r>
          </a:p>
          <a:p>
            <a:pPr marL="171450" indent="-171450"/>
            <a:endParaRPr lang="en-US" dirty="0"/>
          </a:p>
          <a:p>
            <a:pPr marL="171450" indent="-171450"/>
            <a:r>
              <a:rPr lang="en-US" dirty="0"/>
              <a:t>Motion Retargeting and Synthesis: Transferring motion between characters/generating new sequences.</a:t>
            </a:r>
          </a:p>
          <a:p>
            <a:pPr marL="171450" indent="-171450"/>
            <a:endParaRPr lang="en-US" dirty="0"/>
          </a:p>
          <a:p>
            <a:pPr marL="171450" indent="-171450"/>
            <a:r>
              <a:rPr lang="en-US" dirty="0"/>
              <a:t>Deep Learning for Motion Generation: Learning and generating realistic motion patterns.</a:t>
            </a:r>
          </a:p>
          <a:p>
            <a:pPr marL="171450" indent="-171450"/>
            <a:endParaRPr lang="en-US" dirty="0"/>
          </a:p>
          <a:p>
            <a:pPr marL="171450" indent="-171450"/>
            <a:r>
              <a:rPr lang="en-US" dirty="0"/>
              <a:t>Applications in Animation and VR: Enhancing animation, VR, and gaming experiences.</a:t>
            </a:r>
          </a:p>
          <a:p>
            <a:pPr marL="171450" indent="-171450"/>
            <a:endParaRPr lang="en-US" dirty="0"/>
          </a:p>
          <a:p>
            <a:pPr marL="171450" indent="-171450"/>
            <a:r>
              <a:rPr lang="en-US" dirty="0"/>
              <a:t>Evaluation Metrics and Benchmarks: Assessing pose accuracy, temporal coherence, realism.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117B2F5-F43B-ADF3-EE40-D7937EF68866}"/>
              </a:ext>
            </a:extLst>
          </p:cNvPr>
          <p:cNvSpPr>
            <a:spLocks noGrp="1"/>
          </p:cNvSpPr>
          <p:nvPr>
            <p:ph type="pic" idx="2"/>
          </p:nvPr>
        </p:nvSpPr>
        <p:spPr/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CBEE04-3624-B1CD-A44E-3E230FE1CB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7160" y="873047"/>
            <a:ext cx="3889532" cy="339740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141325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5"/>
          <p:cNvSpPr txBox="1">
            <a:spLocks noGrp="1"/>
          </p:cNvSpPr>
          <p:nvPr>
            <p:ph type="title"/>
          </p:nvPr>
        </p:nvSpPr>
        <p:spPr>
          <a:xfrm>
            <a:off x="5538278" y="275064"/>
            <a:ext cx="2914800" cy="83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System Architecture</a:t>
            </a:r>
            <a:endParaRPr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6D37035-7388-FCAE-7938-E47DB2E5FDB3}"/>
              </a:ext>
            </a:extLst>
          </p:cNvPr>
          <p:cNvSpPr>
            <a:spLocks noGrp="1"/>
          </p:cNvSpPr>
          <p:nvPr>
            <p:ph type="pic" idx="2"/>
          </p:nvPr>
        </p:nvSpPr>
        <p:spPr>
          <a:xfrm>
            <a:off x="14868" y="275064"/>
            <a:ext cx="5226205" cy="5143500"/>
          </a:xfrm>
        </p:spPr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05C856-C435-CADE-D455-69406ED0FB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68" y="0"/>
            <a:ext cx="4992562" cy="51435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1B3ED43-444A-C6BE-317A-8FD848C7B6E3}"/>
              </a:ext>
            </a:extLst>
          </p:cNvPr>
          <p:cNvSpPr txBox="1"/>
          <p:nvPr/>
        </p:nvSpPr>
        <p:spPr>
          <a:xfrm>
            <a:off x="5449229" y="1367883"/>
            <a:ext cx="3285893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Backbone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/>
              <a:t>CSPDarknet53: 53 convolutional layers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Enhances information flow with cross-stage partial connections</a:t>
            </a:r>
          </a:p>
          <a:p>
            <a:r>
              <a:rPr lang="en-US" dirty="0"/>
              <a:t>Neck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Merges feature maps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Uses Spatial Pyramid Pooling (SPP) and Path Aggregation Network (PAN)</a:t>
            </a:r>
          </a:p>
          <a:p>
            <a:r>
              <a:rPr lang="en-US" dirty="0"/>
              <a:t>Head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Generates final predictions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Multiple convolutional and fully-connected layers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Detects objects at various scales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3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Process flow</a:t>
            </a:r>
            <a:endParaRPr dirty="0"/>
          </a:p>
        </p:txBody>
      </p:sp>
      <p:sp>
        <p:nvSpPr>
          <p:cNvPr id="349" name="Google Shape;349;p33"/>
          <p:cNvSpPr txBox="1">
            <a:spLocks noGrp="1"/>
          </p:cNvSpPr>
          <p:nvPr>
            <p:ph type="subTitle" idx="1"/>
          </p:nvPr>
        </p:nvSpPr>
        <p:spPr>
          <a:xfrm>
            <a:off x="716987" y="1220333"/>
            <a:ext cx="3762300" cy="306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20040" lvl="0" indent="-298450" algn="l" rtl="0">
              <a:spcBef>
                <a:spcPts val="0"/>
              </a:spcBef>
              <a:spcAft>
                <a:spcPts val="0"/>
              </a:spcAft>
              <a:buSzPts val="1100"/>
              <a:buFont typeface="DM Sans Light"/>
              <a:buChar char="●"/>
            </a:pPr>
            <a:r>
              <a:rPr lang="en-US" dirty="0"/>
              <a:t>Data Collection</a:t>
            </a:r>
          </a:p>
          <a:p>
            <a:pPr marL="320040" lvl="0" indent="-298450" algn="l" rtl="0">
              <a:spcBef>
                <a:spcPts val="0"/>
              </a:spcBef>
              <a:spcAft>
                <a:spcPts val="0"/>
              </a:spcAft>
              <a:buSzPts val="1100"/>
              <a:buFont typeface="DM Sans Light"/>
              <a:buChar char="●"/>
            </a:pPr>
            <a:endParaRPr lang="en-US" dirty="0"/>
          </a:p>
          <a:p>
            <a:pPr marL="320040" lvl="0" indent="-298450" algn="l" rtl="0">
              <a:spcBef>
                <a:spcPts val="0"/>
              </a:spcBef>
              <a:spcAft>
                <a:spcPts val="0"/>
              </a:spcAft>
              <a:buSzPts val="1100"/>
              <a:buFont typeface="DM Sans Light"/>
              <a:buChar char="●"/>
            </a:pPr>
            <a:r>
              <a:rPr lang="en-US" dirty="0"/>
              <a:t>Annotation</a:t>
            </a:r>
          </a:p>
          <a:p>
            <a:pPr marL="320040" lvl="0" indent="-298450" algn="l" rtl="0">
              <a:spcBef>
                <a:spcPts val="0"/>
              </a:spcBef>
              <a:spcAft>
                <a:spcPts val="0"/>
              </a:spcAft>
              <a:buSzPts val="1100"/>
              <a:buFont typeface="DM Sans Light"/>
              <a:buChar char="●"/>
            </a:pPr>
            <a:endParaRPr lang="en-US" dirty="0"/>
          </a:p>
          <a:p>
            <a:pPr marL="320040" lvl="0" indent="-298450" algn="l" rtl="0">
              <a:spcBef>
                <a:spcPts val="0"/>
              </a:spcBef>
              <a:spcAft>
                <a:spcPts val="0"/>
              </a:spcAft>
              <a:buSzPts val="1100"/>
              <a:buFont typeface="DM Sans Light"/>
              <a:buChar char="●"/>
            </a:pPr>
            <a:r>
              <a:rPr lang="en-US" dirty="0"/>
              <a:t>Preprocessing and Format Conversion</a:t>
            </a:r>
          </a:p>
          <a:p>
            <a:pPr marL="320040" lvl="0" indent="-298450" algn="l" rtl="0">
              <a:spcBef>
                <a:spcPts val="0"/>
              </a:spcBef>
              <a:spcAft>
                <a:spcPts val="0"/>
              </a:spcAft>
              <a:buSzPts val="1100"/>
              <a:buFont typeface="DM Sans Light"/>
              <a:buChar char="●"/>
            </a:pPr>
            <a:endParaRPr lang="en-US" dirty="0"/>
          </a:p>
          <a:p>
            <a:pPr marL="320040" lvl="0" indent="-298450" algn="l" rtl="0">
              <a:spcBef>
                <a:spcPts val="0"/>
              </a:spcBef>
              <a:spcAft>
                <a:spcPts val="0"/>
              </a:spcAft>
              <a:buSzPts val="1100"/>
              <a:buFont typeface="DM Sans Light"/>
              <a:buChar char="●"/>
            </a:pPr>
            <a:r>
              <a:rPr lang="en-US" dirty="0"/>
              <a:t>Feature Extraction and Preprocessing</a:t>
            </a:r>
          </a:p>
          <a:p>
            <a:pPr marL="320040" lvl="0" indent="-298450" algn="l" rtl="0">
              <a:spcBef>
                <a:spcPts val="0"/>
              </a:spcBef>
              <a:spcAft>
                <a:spcPts val="0"/>
              </a:spcAft>
              <a:buSzPts val="1100"/>
              <a:buFont typeface="DM Sans Light"/>
              <a:buChar char="●"/>
            </a:pPr>
            <a:endParaRPr lang="en-US" dirty="0"/>
          </a:p>
          <a:p>
            <a:pPr marL="320040" lvl="0" indent="-298450" algn="l" rtl="0">
              <a:spcBef>
                <a:spcPts val="0"/>
              </a:spcBef>
              <a:spcAft>
                <a:spcPts val="0"/>
              </a:spcAft>
              <a:buSzPts val="1100"/>
              <a:buFont typeface="DM Sans Light"/>
              <a:buChar char="●"/>
            </a:pPr>
            <a:r>
              <a:rPr lang="en-US" dirty="0"/>
              <a:t>Model Training</a:t>
            </a:r>
          </a:p>
          <a:p>
            <a:pPr marL="320040" lvl="0" indent="-298450" algn="l" rtl="0">
              <a:spcBef>
                <a:spcPts val="0"/>
              </a:spcBef>
              <a:spcAft>
                <a:spcPts val="0"/>
              </a:spcAft>
              <a:buSzPts val="1100"/>
              <a:buFont typeface="DM Sans Light"/>
              <a:buChar char="●"/>
            </a:pPr>
            <a:endParaRPr lang="en-US" dirty="0"/>
          </a:p>
          <a:p>
            <a:pPr marL="320040" lvl="0" indent="-298450" algn="l" rtl="0">
              <a:spcBef>
                <a:spcPts val="0"/>
              </a:spcBef>
              <a:spcAft>
                <a:spcPts val="0"/>
              </a:spcAft>
              <a:buSzPts val="1100"/>
              <a:buFont typeface="DM Sans Light"/>
              <a:buChar char="●"/>
            </a:pPr>
            <a:r>
              <a:rPr lang="en-US" dirty="0"/>
              <a:t>Prediction</a:t>
            </a:r>
          </a:p>
          <a:p>
            <a:pPr marL="320040" lvl="0" indent="-298450" algn="l" rtl="0">
              <a:spcBef>
                <a:spcPts val="0"/>
              </a:spcBef>
              <a:spcAft>
                <a:spcPts val="0"/>
              </a:spcAft>
              <a:buSzPts val="1100"/>
              <a:buFont typeface="DM Sans Light"/>
              <a:buChar char="●"/>
            </a:pPr>
            <a:endParaRPr lang="en-US" dirty="0"/>
          </a:p>
          <a:p>
            <a:pPr marL="320040" lvl="0" indent="-298450" algn="l" rtl="0">
              <a:spcBef>
                <a:spcPts val="0"/>
              </a:spcBef>
              <a:spcAft>
                <a:spcPts val="0"/>
              </a:spcAft>
              <a:buSzPts val="1100"/>
              <a:buFont typeface="DM Sans Light"/>
              <a:buChar char="●"/>
            </a:pPr>
            <a:r>
              <a:rPr lang="en-US" dirty="0"/>
              <a:t>Integration with Unity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E595C22-5B5A-8FCE-6913-C551EB6E8A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5906" y="-74341"/>
            <a:ext cx="296740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7055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Collection</a:t>
            </a:r>
            <a:endParaRPr dirty="0"/>
          </a:p>
        </p:txBody>
      </p:sp>
      <p:sp>
        <p:nvSpPr>
          <p:cNvPr id="314" name="Google Shape;314;p30"/>
          <p:cNvSpPr txBox="1">
            <a:spLocks noGrp="1"/>
          </p:cNvSpPr>
          <p:nvPr>
            <p:ph type="subTitle" idx="1"/>
          </p:nvPr>
        </p:nvSpPr>
        <p:spPr>
          <a:xfrm>
            <a:off x="710475" y="1371750"/>
            <a:ext cx="3775800" cy="298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/>
            <a:endParaRPr lang="en-US" sz="1400" dirty="0"/>
          </a:p>
          <a:p>
            <a:pPr marL="171450" indent="-171450"/>
            <a:endParaRPr lang="en-US" sz="1400" dirty="0"/>
          </a:p>
          <a:p>
            <a:pPr marL="171450" indent="-171450"/>
            <a:r>
              <a:rPr lang="en-US" sz="1400" dirty="0"/>
              <a:t>Custom dataset combining COCO 2017 and </a:t>
            </a:r>
            <a:r>
              <a:rPr lang="en-US" sz="1400" dirty="0" err="1"/>
              <a:t>OChuman</a:t>
            </a:r>
            <a:r>
              <a:rPr lang="en-US" sz="1400" dirty="0"/>
              <a:t> datasets.</a:t>
            </a:r>
          </a:p>
          <a:p>
            <a:pPr marL="171450" indent="-171450"/>
            <a:endParaRPr lang="en-US" sz="1400" dirty="0"/>
          </a:p>
          <a:p>
            <a:pPr marL="0" indent="0">
              <a:buNone/>
            </a:pPr>
            <a:endParaRPr lang="en-US" sz="1400" dirty="0"/>
          </a:p>
          <a:p>
            <a:pPr marL="171450" indent="-171450"/>
            <a:r>
              <a:rPr lang="en-US" sz="1400" dirty="0"/>
              <a:t>Approximately 3000 images with single subjects in various poses.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04BBC0AC-ACC4-8531-79C2-6F7D998A7970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3"/>
          <a:srcRect t="6042" b="604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1297260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Data Annotation and Preprocessing</a:t>
            </a:r>
            <a:endParaRPr dirty="0"/>
          </a:p>
        </p:txBody>
      </p:sp>
      <p:sp>
        <p:nvSpPr>
          <p:cNvPr id="314" name="Google Shape;314;p30"/>
          <p:cNvSpPr txBox="1">
            <a:spLocks noGrp="1"/>
          </p:cNvSpPr>
          <p:nvPr>
            <p:ph type="subTitle" idx="1"/>
          </p:nvPr>
        </p:nvSpPr>
        <p:spPr>
          <a:xfrm>
            <a:off x="710475" y="1371750"/>
            <a:ext cx="3775800" cy="298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/>
            <a:r>
              <a:rPr lang="en-US" sz="1400" dirty="0"/>
              <a:t>Manual annotation using Computer Vision Annotation Tool.</a:t>
            </a:r>
          </a:p>
          <a:p>
            <a:pPr marL="171450" indent="-171450"/>
            <a:endParaRPr lang="en-US" sz="1400" dirty="0"/>
          </a:p>
          <a:p>
            <a:pPr marL="171450" indent="-171450"/>
            <a:r>
              <a:rPr lang="en-US" sz="1400" dirty="0"/>
              <a:t>Preprocessing with </a:t>
            </a:r>
            <a:r>
              <a:rPr lang="en-US" sz="1400" dirty="0" err="1"/>
              <a:t>RoboFlow</a:t>
            </a:r>
            <a:r>
              <a:rPr lang="en-US" sz="1400" dirty="0"/>
              <a:t>: orientation correction, resizing to 640x640, contrast adjustment.</a:t>
            </a:r>
          </a:p>
          <a:p>
            <a:pPr marL="0" indent="0">
              <a:buNone/>
            </a:pPr>
            <a:endParaRPr lang="en-US" sz="1400" dirty="0"/>
          </a:p>
          <a:p>
            <a:pPr marL="171450" indent="-171450"/>
            <a:r>
              <a:rPr lang="en-US" sz="1400" dirty="0"/>
              <a:t>Augmentation: 10% of training dataset augmented with grayscale and flipped images.</a:t>
            </a:r>
          </a:p>
          <a:p>
            <a:pPr marL="171450" indent="-171450"/>
            <a:endParaRPr lang="en-US" sz="1400" dirty="0"/>
          </a:p>
          <a:p>
            <a:pPr marL="171450" indent="-171450"/>
            <a:r>
              <a:rPr lang="en-US" sz="1400" dirty="0"/>
              <a:t>Dataset split: 70% training, 15% validation, 15% testing.</a:t>
            </a:r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8EDB5B1B-BA9B-5864-3B69-B6AD296B325B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3"/>
          <a:srcRect t="6042" b="6042"/>
          <a:stretch>
            <a:fillRect/>
          </a:stretch>
        </p:blipFill>
        <p:spPr>
          <a:xfrm>
            <a:off x="6549482" y="1245600"/>
            <a:ext cx="1871667" cy="164616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FA577F4-7754-AE28-2D00-04E5E02549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2194" y="2378927"/>
            <a:ext cx="2368795" cy="187674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135824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Model Training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64A0784-A27D-A44A-D90E-4C569329C3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013" y="1461405"/>
            <a:ext cx="3843421" cy="247125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6AB5350-85D2-CE8D-D35D-D97900DE37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0657" y="38501"/>
            <a:ext cx="3781088" cy="23566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A6EEB0D-989D-90ED-8D93-A3F714B2D3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0657" y="2395125"/>
            <a:ext cx="3927706" cy="2356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125386"/>
      </p:ext>
    </p:extLst>
  </p:cSld>
  <p:clrMapOvr>
    <a:masterClrMapping/>
  </p:clrMapOvr>
</p:sld>
</file>

<file path=ppt/theme/theme1.xml><?xml version="1.0" encoding="utf-8"?>
<a:theme xmlns:a="http://schemas.openxmlformats.org/drawingml/2006/main" name="Automotive Industry Theme for Business by Slidesgo">
  <a:themeElements>
    <a:clrScheme name="Simple Light">
      <a:dk1>
        <a:srgbClr val="191919"/>
      </a:dk1>
      <a:lt1>
        <a:srgbClr val="F3F3F3"/>
      </a:lt1>
      <a:dk2>
        <a:srgbClr val="171783"/>
      </a:dk2>
      <a:lt2>
        <a:srgbClr val="B33636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</TotalTime>
  <Words>836</Words>
  <Application>Microsoft Office PowerPoint</Application>
  <PresentationFormat>On-screen Show (16:9)</PresentationFormat>
  <Paragraphs>121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Montserrat</vt:lpstr>
      <vt:lpstr>Anaheim</vt:lpstr>
      <vt:lpstr>DM Sans Light</vt:lpstr>
      <vt:lpstr>DM Sans</vt:lpstr>
      <vt:lpstr>Arial</vt:lpstr>
      <vt:lpstr>Nunito Light</vt:lpstr>
      <vt:lpstr>Automotive Industry Theme for Business by Slidesgo</vt:lpstr>
      <vt:lpstr>“Integrating YOLOv8 and Media-Pipe for Accurate Pose Detection and Replication in Unity 3D Environments”</vt:lpstr>
      <vt:lpstr>Abstract</vt:lpstr>
      <vt:lpstr>Introduction</vt:lpstr>
      <vt:lpstr>Related Work</vt:lpstr>
      <vt:lpstr>System Architecture</vt:lpstr>
      <vt:lpstr>Process flow</vt:lpstr>
      <vt:lpstr>Data Collection</vt:lpstr>
      <vt:lpstr>Data Annotation and Preprocessing</vt:lpstr>
      <vt:lpstr>Model Training</vt:lpstr>
      <vt:lpstr>Performance Evaluation</vt:lpstr>
      <vt:lpstr> Operating System &amp; Software Versions</vt:lpstr>
      <vt:lpstr>Model Comparison </vt:lpstr>
      <vt:lpstr>Conclusion</vt:lpstr>
      <vt:lpstr>Future Work /Application</vt:lpstr>
      <vt:lpstr>References: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“Integrating YOLOv8 and MediaPipe for Accurate Pose Detection and Replication in Unity 3D Environments”</dc:title>
  <cp:lastModifiedBy>bsce21035</cp:lastModifiedBy>
  <cp:revision>32</cp:revision>
  <dcterms:modified xsi:type="dcterms:W3CDTF">2024-05-22T17:48:52Z</dcterms:modified>
</cp:coreProperties>
</file>